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Poppins" panose="00000500000000000000" pitchFamily="2" charset="0"/>
      <p:regular r:id="rId12"/>
    </p:embeddedFont>
    <p:embeddedFont>
      <p:font typeface="Poppins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 : Length of barnacles peins!</a:t>
            </a:r>
          </a:p>
          <a:p>
            <a:r>
              <a:rPr lang="en-US"/>
              <a:t>K = |bernacle_Pere - bernacle-mère|</a:t>
            </a:r>
          </a:p>
          <a:p>
            <a:r>
              <a:rPr lang="en-US"/>
              <a:t>Offsprings = enfants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528" r="-36174"/>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57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63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333027" y="4049572"/>
            <a:ext cx="9314216" cy="2149756"/>
          </a:xfrm>
          <a:prstGeom prst="rect">
            <a:avLst/>
          </a:prstGeom>
        </p:spPr>
        <p:txBody>
          <a:bodyPr lIns="0" tIns="0" rIns="0" bIns="0" rtlCol="0" anchor="t">
            <a:spAutoFit/>
          </a:bodyPr>
          <a:lstStyle/>
          <a:p>
            <a:pPr algn="ctr">
              <a:lnSpc>
                <a:spcPts val="8117"/>
              </a:lnSpc>
            </a:pPr>
            <a:r>
              <a:rPr lang="en-US" sz="7120">
                <a:solidFill>
                  <a:srgbClr val="000000"/>
                </a:solidFill>
                <a:latin typeface="Poppins Bold"/>
              </a:rPr>
              <a:t>BARNACLES </a:t>
            </a:r>
            <a:r>
              <a:rPr lang="en-US" sz="7120">
                <a:solidFill>
                  <a:srgbClr val="024A59"/>
                </a:solidFill>
                <a:latin typeface="Poppins Bold"/>
              </a:rPr>
              <a:t>MATING</a:t>
            </a:r>
            <a:r>
              <a:rPr lang="en-US" sz="7120">
                <a:solidFill>
                  <a:srgbClr val="000000"/>
                </a:solidFill>
                <a:latin typeface="Poppins Bold"/>
              </a:rPr>
              <a:t> </a:t>
            </a:r>
            <a:r>
              <a:rPr lang="en-US" sz="7120">
                <a:solidFill>
                  <a:srgbClr val="FFA916"/>
                </a:solidFill>
                <a:latin typeface="Poppins Bold"/>
              </a:rPr>
              <a:t>OPTIMIZER</a:t>
            </a:r>
          </a:p>
        </p:txBody>
      </p:sp>
      <p:sp>
        <p:nvSpPr>
          <p:cNvPr id="25" name="TextBox 25"/>
          <p:cNvSpPr txBox="1"/>
          <p:nvPr/>
        </p:nvSpPr>
        <p:spPr>
          <a:xfrm>
            <a:off x="833562" y="8203810"/>
            <a:ext cx="4428812" cy="310515"/>
          </a:xfrm>
          <a:prstGeom prst="rect">
            <a:avLst/>
          </a:prstGeom>
        </p:spPr>
        <p:txBody>
          <a:bodyPr lIns="0" tIns="0" rIns="0" bIns="0" rtlCol="0" anchor="t">
            <a:spAutoFit/>
          </a:bodyPr>
          <a:lstStyle/>
          <a:p>
            <a:pPr algn="l">
              <a:lnSpc>
                <a:spcPts val="2280"/>
              </a:lnSpc>
            </a:pPr>
            <a:r>
              <a:rPr lang="en-US" sz="2000" spc="86">
                <a:solidFill>
                  <a:srgbClr val="AE2B32"/>
                </a:solidFill>
                <a:latin typeface="Poppins Bold"/>
              </a:rPr>
              <a:t>REALISER PAR :</a:t>
            </a:r>
            <a:r>
              <a:rPr lang="en-US" sz="2000" spc="86">
                <a:solidFill>
                  <a:srgbClr val="000000"/>
                </a:solidFill>
                <a:latin typeface="Poppins Bold"/>
              </a:rPr>
              <a:t> NOUIH OMAR</a:t>
            </a:r>
          </a:p>
        </p:txBody>
      </p:sp>
      <p:sp>
        <p:nvSpPr>
          <p:cNvPr id="26" name="Freeform 26"/>
          <p:cNvSpPr/>
          <p:nvPr/>
        </p:nvSpPr>
        <p:spPr>
          <a:xfrm>
            <a:off x="317796" y="292611"/>
            <a:ext cx="3125008" cy="1182496"/>
          </a:xfrm>
          <a:custGeom>
            <a:avLst/>
            <a:gdLst/>
            <a:ahLst/>
            <a:cxnLst/>
            <a:rect l="l" t="t" r="r" b="b"/>
            <a:pathLst>
              <a:path w="3125008" h="1182496">
                <a:moveTo>
                  <a:pt x="0" y="0"/>
                </a:moveTo>
                <a:lnTo>
                  <a:pt x="3125008" y="0"/>
                </a:lnTo>
                <a:lnTo>
                  <a:pt x="3125008" y="1182496"/>
                </a:lnTo>
                <a:lnTo>
                  <a:pt x="0" y="1182496"/>
                </a:lnTo>
                <a:lnTo>
                  <a:pt x="0" y="0"/>
                </a:lnTo>
                <a:close/>
              </a:path>
            </a:pathLst>
          </a:custGeom>
          <a:blipFill>
            <a:blip r:embed="rId5"/>
            <a:stretch>
              <a:fillRect l="-584" r="-584"/>
            </a:stretch>
          </a:blipFill>
        </p:spPr>
      </p:sp>
      <p:sp>
        <p:nvSpPr>
          <p:cNvPr id="27" name="Freeform 27"/>
          <p:cNvSpPr/>
          <p:nvPr/>
        </p:nvSpPr>
        <p:spPr>
          <a:xfrm>
            <a:off x="7390567" y="387407"/>
            <a:ext cx="3428735" cy="992904"/>
          </a:xfrm>
          <a:custGeom>
            <a:avLst/>
            <a:gdLst/>
            <a:ahLst/>
            <a:cxnLst/>
            <a:rect l="l" t="t" r="r" b="b"/>
            <a:pathLst>
              <a:path w="3428735" h="992904">
                <a:moveTo>
                  <a:pt x="0" y="0"/>
                </a:moveTo>
                <a:lnTo>
                  <a:pt x="3428735" y="0"/>
                </a:lnTo>
                <a:lnTo>
                  <a:pt x="3428735" y="992904"/>
                </a:lnTo>
                <a:lnTo>
                  <a:pt x="0" y="992904"/>
                </a:lnTo>
                <a:lnTo>
                  <a:pt x="0" y="0"/>
                </a:lnTo>
                <a:close/>
              </a:path>
            </a:pathLst>
          </a:custGeom>
          <a:blipFill>
            <a:blip r:embed="rId6"/>
            <a:stretch>
              <a:fillRect/>
            </a:stretch>
          </a:blipFill>
        </p:spPr>
      </p:sp>
      <p:sp>
        <p:nvSpPr>
          <p:cNvPr id="28" name="Freeform 28"/>
          <p:cNvSpPr/>
          <p:nvPr/>
        </p:nvSpPr>
        <p:spPr>
          <a:xfrm>
            <a:off x="833562" y="8590787"/>
            <a:ext cx="1922865" cy="1071559"/>
          </a:xfrm>
          <a:custGeom>
            <a:avLst/>
            <a:gdLst/>
            <a:ahLst/>
            <a:cxnLst/>
            <a:rect l="l" t="t" r="r" b="b"/>
            <a:pathLst>
              <a:path w="1922865" h="1071559">
                <a:moveTo>
                  <a:pt x="0" y="0"/>
                </a:moveTo>
                <a:lnTo>
                  <a:pt x="1922864" y="0"/>
                </a:lnTo>
                <a:lnTo>
                  <a:pt x="1922864" y="1071560"/>
                </a:lnTo>
                <a:lnTo>
                  <a:pt x="0" y="1071560"/>
                </a:lnTo>
                <a:lnTo>
                  <a:pt x="0" y="0"/>
                </a:lnTo>
                <a:close/>
              </a:path>
            </a:pathLst>
          </a:custGeom>
          <a:blipFill>
            <a:blip r:embed="rId7"/>
            <a:stretch>
              <a:fillRect l="-12300" t="-14701" r="-9225" b="-27590"/>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36602" r="-36602"/>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1028700" y="1019175"/>
            <a:ext cx="10341184" cy="1372235"/>
          </a:xfrm>
          <a:prstGeom prst="rect">
            <a:avLst/>
          </a:prstGeom>
        </p:spPr>
        <p:txBody>
          <a:bodyPr lIns="0" tIns="0" rIns="0" bIns="0" rtlCol="0" anchor="t">
            <a:spAutoFit/>
          </a:bodyPr>
          <a:lstStyle/>
          <a:p>
            <a:pPr algn="l">
              <a:lnSpc>
                <a:spcPts val="5289"/>
              </a:lnSpc>
            </a:pPr>
            <a:r>
              <a:rPr lang="en-US" sz="4599">
                <a:solidFill>
                  <a:srgbClr val="000000"/>
                </a:solidFill>
                <a:latin typeface="Poppins Bold"/>
              </a:rPr>
              <a:t>OPTIMISATION PAR ACCOUPLEMENT </a:t>
            </a:r>
            <a:r>
              <a:rPr lang="en-US" sz="4599">
                <a:solidFill>
                  <a:srgbClr val="FFA916"/>
                </a:solidFill>
                <a:latin typeface="Poppins Bold"/>
              </a:rPr>
              <a:t>DES BERNACLES</a:t>
            </a:r>
          </a:p>
        </p:txBody>
      </p:sp>
      <p:sp>
        <p:nvSpPr>
          <p:cNvPr id="25" name="TextBox 25"/>
          <p:cNvSpPr txBox="1"/>
          <p:nvPr/>
        </p:nvSpPr>
        <p:spPr>
          <a:xfrm>
            <a:off x="1028700" y="2983803"/>
            <a:ext cx="8618543" cy="5838825"/>
          </a:xfrm>
          <a:prstGeom prst="rect">
            <a:avLst/>
          </a:prstGeom>
        </p:spPr>
        <p:txBody>
          <a:bodyPr lIns="0" tIns="0" rIns="0" bIns="0" rtlCol="0" anchor="t">
            <a:spAutoFit/>
          </a:bodyPr>
          <a:lstStyle/>
          <a:p>
            <a:pPr algn="l">
              <a:lnSpc>
                <a:spcPts val="3899"/>
              </a:lnSpc>
            </a:pPr>
            <a:r>
              <a:rPr lang="en-US" sz="2999">
                <a:solidFill>
                  <a:srgbClr val="024A59"/>
                </a:solidFill>
                <a:latin typeface="Poppins Bold"/>
              </a:rPr>
              <a:t>L'Optimisation par Accouplement des Bernacles</a:t>
            </a:r>
            <a:r>
              <a:rPr lang="en-US" sz="2999">
                <a:solidFill>
                  <a:srgbClr val="FFA916"/>
                </a:solidFill>
                <a:latin typeface="Poppins Bold"/>
              </a:rPr>
              <a:t> </a:t>
            </a:r>
            <a:r>
              <a:rPr lang="en-US" sz="2999">
                <a:solidFill>
                  <a:srgbClr val="000000"/>
                </a:solidFill>
                <a:latin typeface="Poppins"/>
              </a:rPr>
              <a:t>est un nouvel algorithme évolutionnaire inspiré par le comportement des bernacles, des micro-organismes hermaphrodites connus pour leurs longs pénis par rapport à la taille de leur corps. </a:t>
            </a:r>
          </a:p>
          <a:p>
            <a:pPr algn="l">
              <a:lnSpc>
                <a:spcPts val="3899"/>
              </a:lnSpc>
            </a:pPr>
            <a:endParaRPr lang="en-US" sz="2999">
              <a:solidFill>
                <a:srgbClr val="000000"/>
              </a:solidFill>
              <a:latin typeface="Poppins"/>
            </a:endParaRPr>
          </a:p>
          <a:p>
            <a:pPr algn="l">
              <a:lnSpc>
                <a:spcPts val="3899"/>
              </a:lnSpc>
            </a:pPr>
            <a:r>
              <a:rPr lang="en-US" sz="2999">
                <a:solidFill>
                  <a:srgbClr val="024A59"/>
                </a:solidFill>
                <a:latin typeface="Poppins Bold"/>
              </a:rPr>
              <a:t>BMO</a:t>
            </a:r>
            <a:r>
              <a:rPr lang="en-US" sz="2999">
                <a:solidFill>
                  <a:srgbClr val="024A59"/>
                </a:solidFill>
                <a:latin typeface="Poppins"/>
              </a:rPr>
              <a:t> </a:t>
            </a:r>
            <a:r>
              <a:rPr lang="en-US" sz="2999">
                <a:solidFill>
                  <a:srgbClr val="000000"/>
                </a:solidFill>
                <a:latin typeface="Poppins"/>
              </a:rPr>
              <a:t>vise à résoudre des problèmes d'optimisation en trouvant les solutions optimales parmi un ensemble de fonctions de test. En utilisant des mécanismes inspirés de la nature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8130">
            <a:off x="-5252608" y="474113"/>
            <a:ext cx="14503583" cy="7811799"/>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3147">
            <a:off x="-26398" y="1901020"/>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sp>
      <p:grpSp>
        <p:nvGrpSpPr>
          <p:cNvPr id="6" name="Group 6"/>
          <p:cNvGrpSpPr/>
          <p:nvPr/>
        </p:nvGrpSpPr>
        <p:grpSpPr>
          <a:xfrm>
            <a:off x="732277" y="1527432"/>
            <a:ext cx="7226346" cy="8408839"/>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8" name="TextBox 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9036079" y="491888"/>
            <a:ext cx="14503583" cy="7811799"/>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1813147">
            <a:off x="9556722" y="1901020"/>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2"/>
            <a:stretch>
              <a:fillRect/>
            </a:stretch>
          </a:blipFill>
        </p:spPr>
      </p:sp>
      <p:grpSp>
        <p:nvGrpSpPr>
          <p:cNvPr id="13" name="Group 13"/>
          <p:cNvGrpSpPr/>
          <p:nvPr/>
        </p:nvGrpSpPr>
        <p:grpSpPr>
          <a:xfrm>
            <a:off x="10315397" y="1527432"/>
            <a:ext cx="7226346" cy="8408839"/>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5" name="TextBox 1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563828" y="1959951"/>
            <a:ext cx="1563243" cy="1819046"/>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146948" y="1959951"/>
            <a:ext cx="1563243" cy="1819046"/>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id="21" name="TextBox 21"/>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3854410" y="2484008"/>
            <a:ext cx="982079" cy="770932"/>
          </a:xfrm>
          <a:custGeom>
            <a:avLst/>
            <a:gdLst/>
            <a:ahLst/>
            <a:cxnLst/>
            <a:rect l="l" t="t" r="r" b="b"/>
            <a:pathLst>
              <a:path w="982079" h="770932">
                <a:moveTo>
                  <a:pt x="0" y="0"/>
                </a:moveTo>
                <a:lnTo>
                  <a:pt x="982079" y="0"/>
                </a:lnTo>
                <a:lnTo>
                  <a:pt x="982079" y="770932"/>
                </a:lnTo>
                <a:lnTo>
                  <a:pt x="0" y="770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3437790" y="2484008"/>
            <a:ext cx="981558" cy="770932"/>
          </a:xfrm>
          <a:custGeom>
            <a:avLst/>
            <a:gdLst/>
            <a:ahLst/>
            <a:cxnLst/>
            <a:rect l="l" t="t" r="r" b="b"/>
            <a:pathLst>
              <a:path w="981558" h="770932">
                <a:moveTo>
                  <a:pt x="0" y="0"/>
                </a:moveTo>
                <a:lnTo>
                  <a:pt x="981559" y="0"/>
                </a:lnTo>
                <a:lnTo>
                  <a:pt x="981559" y="770932"/>
                </a:lnTo>
                <a:lnTo>
                  <a:pt x="0" y="770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6094236" y="296251"/>
            <a:ext cx="6099529" cy="1663700"/>
          </a:xfrm>
          <a:prstGeom prst="rect">
            <a:avLst/>
          </a:prstGeom>
        </p:spPr>
        <p:txBody>
          <a:bodyPr lIns="0" tIns="0" rIns="0" bIns="0" rtlCol="0" anchor="t">
            <a:spAutoFit/>
          </a:bodyPr>
          <a:lstStyle/>
          <a:p>
            <a:pPr algn="ctr">
              <a:lnSpc>
                <a:spcPts val="6324"/>
              </a:lnSpc>
            </a:pPr>
            <a:r>
              <a:rPr lang="en-US" sz="5499" spc="-164">
                <a:solidFill>
                  <a:srgbClr val="000000"/>
                </a:solidFill>
                <a:latin typeface="Poppins Bold"/>
              </a:rPr>
              <a:t>BASE THÉORIQUE &amp; </a:t>
            </a:r>
            <a:r>
              <a:rPr lang="en-US" sz="5499" spc="-164">
                <a:solidFill>
                  <a:srgbClr val="FFA916"/>
                </a:solidFill>
                <a:latin typeface="Poppins Bold"/>
              </a:rPr>
              <a:t>RÉFÉRENCE</a:t>
            </a:r>
          </a:p>
        </p:txBody>
      </p:sp>
      <p:sp>
        <p:nvSpPr>
          <p:cNvPr id="25" name="TextBox 25"/>
          <p:cNvSpPr txBox="1"/>
          <p:nvPr/>
        </p:nvSpPr>
        <p:spPr>
          <a:xfrm>
            <a:off x="1159755" y="4841086"/>
            <a:ext cx="6371390" cy="3137027"/>
          </a:xfrm>
          <a:prstGeom prst="rect">
            <a:avLst/>
          </a:prstGeom>
        </p:spPr>
        <p:txBody>
          <a:bodyPr lIns="0" tIns="0" rIns="0" bIns="0" rtlCol="0" anchor="t">
            <a:spAutoFit/>
          </a:bodyPr>
          <a:lstStyle/>
          <a:p>
            <a:pPr algn="ctr">
              <a:lnSpc>
                <a:spcPts val="3094"/>
              </a:lnSpc>
            </a:pPr>
            <a:r>
              <a:rPr lang="en-US" sz="2600">
                <a:solidFill>
                  <a:srgbClr val="FFFFFF"/>
                </a:solidFill>
                <a:latin typeface="Poppins"/>
              </a:rPr>
              <a:t>BMO se base sur le comportement des bernacles pour modéliser le processus d'optimisation. Ces micro-organismes ont des caractéristiques uniques qui sont utilisées comme métaphore pour guider l'algorithme vers des solutions optimales.</a:t>
            </a:r>
          </a:p>
          <a:p>
            <a:pPr algn="ctr">
              <a:lnSpc>
                <a:spcPts val="3094"/>
              </a:lnSpc>
            </a:pPr>
            <a:endParaRPr lang="en-US" sz="2600">
              <a:solidFill>
                <a:srgbClr val="FFFFFF"/>
              </a:solidFill>
              <a:latin typeface="Poppins"/>
            </a:endParaRPr>
          </a:p>
        </p:txBody>
      </p:sp>
      <p:sp>
        <p:nvSpPr>
          <p:cNvPr id="26" name="TextBox 26"/>
          <p:cNvSpPr txBox="1"/>
          <p:nvPr/>
        </p:nvSpPr>
        <p:spPr>
          <a:xfrm>
            <a:off x="10852213" y="4834228"/>
            <a:ext cx="6371390" cy="4308602"/>
          </a:xfrm>
          <a:prstGeom prst="rect">
            <a:avLst/>
          </a:prstGeom>
        </p:spPr>
        <p:txBody>
          <a:bodyPr lIns="0" tIns="0" rIns="0" bIns="0" rtlCol="0" anchor="t">
            <a:spAutoFit/>
          </a:bodyPr>
          <a:lstStyle/>
          <a:p>
            <a:pPr algn="ctr">
              <a:lnSpc>
                <a:spcPts val="3094"/>
              </a:lnSpc>
            </a:pPr>
            <a:r>
              <a:rPr lang="en-US" sz="2600">
                <a:solidFill>
                  <a:srgbClr val="FFFFFF"/>
                </a:solidFill>
                <a:latin typeface="Poppins"/>
              </a:rPr>
              <a:t>Le document intitulé "Un nouvel algorithme évolutionnaire appelé Barnacles Mating Optimizer pour résoudre des problèmes d'optimisation" présente en détail le BMO et démontre son efficacité en le testant sur  des fonctions mathématiques.</a:t>
            </a:r>
          </a:p>
          <a:p>
            <a:pPr algn="ctr">
              <a:lnSpc>
                <a:spcPts val="3094"/>
              </a:lnSpc>
            </a:pPr>
            <a:endParaRPr lang="en-US" sz="2600">
              <a:solidFill>
                <a:srgbClr val="FFFFFF"/>
              </a:solidFill>
              <a:latin typeface="Poppins"/>
            </a:endParaRPr>
          </a:p>
          <a:p>
            <a:pPr algn="ctr">
              <a:lnSpc>
                <a:spcPts val="3094"/>
              </a:lnSpc>
            </a:pPr>
            <a:endParaRPr lang="en-US" sz="2600">
              <a:solidFill>
                <a:srgbClr val="FFFFFF"/>
              </a:solidFill>
              <a:latin typeface="Poppins"/>
            </a:endParaRPr>
          </a:p>
          <a:p>
            <a:pPr algn="ctr">
              <a:lnSpc>
                <a:spcPts val="3094"/>
              </a:lnSpc>
            </a:pPr>
            <a:endParaRPr lang="en-US" sz="2600">
              <a:solidFill>
                <a:srgbClr val="FFFFFF"/>
              </a:solidFill>
              <a:latin typeface="Poppins"/>
            </a:endParaRPr>
          </a:p>
        </p:txBody>
      </p:sp>
      <p:sp>
        <p:nvSpPr>
          <p:cNvPr id="27" name="TextBox 27"/>
          <p:cNvSpPr txBox="1"/>
          <p:nvPr/>
        </p:nvSpPr>
        <p:spPr>
          <a:xfrm>
            <a:off x="2015758" y="4017618"/>
            <a:ext cx="4822559" cy="575818"/>
          </a:xfrm>
          <a:prstGeom prst="rect">
            <a:avLst/>
          </a:prstGeom>
        </p:spPr>
        <p:txBody>
          <a:bodyPr lIns="0" tIns="0" rIns="0" bIns="0" rtlCol="0" anchor="t">
            <a:spAutoFit/>
          </a:bodyPr>
          <a:lstStyle/>
          <a:p>
            <a:pPr algn="ctr">
              <a:lnSpc>
                <a:spcPts val="4180"/>
              </a:lnSpc>
            </a:pPr>
            <a:r>
              <a:rPr lang="en-US" sz="3699" spc="-110">
                <a:solidFill>
                  <a:srgbClr val="FFFFFF"/>
                </a:solidFill>
                <a:latin typeface="Poppins Bold"/>
              </a:rPr>
              <a:t>BASE THÉORIQUE</a:t>
            </a:r>
          </a:p>
        </p:txBody>
      </p:sp>
      <p:sp>
        <p:nvSpPr>
          <p:cNvPr id="28" name="TextBox 28"/>
          <p:cNvSpPr txBox="1"/>
          <p:nvPr/>
        </p:nvSpPr>
        <p:spPr>
          <a:xfrm>
            <a:off x="11011806" y="4017618"/>
            <a:ext cx="5833526" cy="575818"/>
          </a:xfrm>
          <a:prstGeom prst="rect">
            <a:avLst/>
          </a:prstGeom>
        </p:spPr>
        <p:txBody>
          <a:bodyPr lIns="0" tIns="0" rIns="0" bIns="0" rtlCol="0" anchor="t">
            <a:spAutoFit/>
          </a:bodyPr>
          <a:lstStyle/>
          <a:p>
            <a:pPr algn="ctr">
              <a:lnSpc>
                <a:spcPts val="4180"/>
              </a:lnSpc>
            </a:pPr>
            <a:r>
              <a:rPr lang="en-US" sz="3699" spc="-110">
                <a:solidFill>
                  <a:srgbClr val="FFFFFF"/>
                </a:solidFill>
                <a:latin typeface="Poppins Bold"/>
              </a:rPr>
              <a:t>DOCUMENT DE RÉFÉRENCE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3">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4"/>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5"/>
              <a:stretch>
                <a:fillRect l="-36494" r="-36494"/>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3">
              <a:alphaModFix amt="80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3">
              <a:alphaModFix amt="80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3">
              <a:alphaModFix amt="80000"/>
            </a:blip>
            <a:stretch>
              <a:fillRect/>
            </a:stretch>
          </a:blipFill>
        </p:spPr>
      </p:sp>
      <p:sp>
        <p:nvSpPr>
          <p:cNvPr id="24" name="Freeform 24"/>
          <p:cNvSpPr/>
          <p:nvPr/>
        </p:nvSpPr>
        <p:spPr>
          <a:xfrm>
            <a:off x="150041" y="0"/>
            <a:ext cx="6809189" cy="10287000"/>
          </a:xfrm>
          <a:custGeom>
            <a:avLst/>
            <a:gdLst/>
            <a:ahLst/>
            <a:cxnLst/>
            <a:rect l="l" t="t" r="r" b="b"/>
            <a:pathLst>
              <a:path w="6809189" h="10287000">
                <a:moveTo>
                  <a:pt x="0" y="0"/>
                </a:moveTo>
                <a:lnTo>
                  <a:pt x="6809189" y="0"/>
                </a:lnTo>
                <a:lnTo>
                  <a:pt x="6809189" y="10287000"/>
                </a:lnTo>
                <a:lnTo>
                  <a:pt x="0" y="10287000"/>
                </a:lnTo>
                <a:lnTo>
                  <a:pt x="0" y="0"/>
                </a:lnTo>
                <a:close/>
              </a:path>
            </a:pathLst>
          </a:custGeom>
          <a:blipFill>
            <a:blip r:embed="rId6"/>
            <a:stretch>
              <a:fillRect/>
            </a:stretch>
          </a:blipFill>
        </p:spPr>
      </p:sp>
      <p:sp>
        <p:nvSpPr>
          <p:cNvPr id="25" name="TextBox 25"/>
          <p:cNvSpPr txBox="1"/>
          <p:nvPr/>
        </p:nvSpPr>
        <p:spPr>
          <a:xfrm>
            <a:off x="4630327" y="273127"/>
            <a:ext cx="6188975" cy="1884779"/>
          </a:xfrm>
          <a:prstGeom prst="rect">
            <a:avLst/>
          </a:prstGeom>
        </p:spPr>
        <p:txBody>
          <a:bodyPr lIns="0" tIns="0" rIns="0" bIns="0" rtlCol="0" anchor="t">
            <a:spAutoFit/>
          </a:bodyPr>
          <a:lstStyle/>
          <a:p>
            <a:pPr algn="ctr">
              <a:lnSpc>
                <a:spcPts val="7152"/>
              </a:lnSpc>
            </a:pPr>
            <a:r>
              <a:rPr lang="en-US" sz="6219">
                <a:solidFill>
                  <a:srgbClr val="000000"/>
                </a:solidFill>
                <a:latin typeface="Poppins Bold"/>
              </a:rPr>
              <a:t>SCHÉMA DE</a:t>
            </a:r>
          </a:p>
          <a:p>
            <a:pPr algn="ctr">
              <a:lnSpc>
                <a:spcPts val="7152"/>
              </a:lnSpc>
            </a:pPr>
            <a:r>
              <a:rPr lang="en-US" sz="6219">
                <a:solidFill>
                  <a:srgbClr val="000000"/>
                </a:solidFill>
                <a:latin typeface="Poppins Bold"/>
              </a:rPr>
              <a:t> </a:t>
            </a:r>
            <a:r>
              <a:rPr lang="en-US" sz="6219">
                <a:solidFill>
                  <a:srgbClr val="024A59"/>
                </a:solidFill>
                <a:latin typeface="Poppins Bold"/>
              </a:rPr>
              <a:t>L'ALGORITHME</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7735" r="-7735"/>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979325" y="3342866"/>
            <a:ext cx="12002026" cy="3563168"/>
          </a:xfrm>
          <a:prstGeom prst="rect">
            <a:avLst/>
          </a:prstGeom>
        </p:spPr>
        <p:txBody>
          <a:bodyPr lIns="0" tIns="0" rIns="0" bIns="0" rtlCol="0" anchor="t">
            <a:spAutoFit/>
          </a:bodyPr>
          <a:lstStyle/>
          <a:p>
            <a:pPr algn="ctr">
              <a:lnSpc>
                <a:spcPts val="9922"/>
              </a:lnSpc>
            </a:pPr>
            <a:r>
              <a:rPr lang="en-US" sz="8628">
                <a:solidFill>
                  <a:srgbClr val="000000"/>
                </a:solidFill>
                <a:latin typeface="Poppins Bold"/>
              </a:rPr>
              <a:t>IMPLÉMENTATION</a:t>
            </a:r>
          </a:p>
          <a:p>
            <a:pPr algn="ctr">
              <a:lnSpc>
                <a:spcPts val="9922"/>
              </a:lnSpc>
            </a:pPr>
            <a:r>
              <a:rPr lang="en-US" sz="8628">
                <a:solidFill>
                  <a:srgbClr val="000000"/>
                </a:solidFill>
                <a:latin typeface="Poppins Bold"/>
              </a:rPr>
              <a:t>DE </a:t>
            </a:r>
            <a:r>
              <a:rPr lang="en-US" sz="8628">
                <a:solidFill>
                  <a:srgbClr val="FFCD3B"/>
                </a:solidFill>
                <a:latin typeface="Poppins Bold"/>
              </a:rPr>
              <a:t>L'ALGORITHME</a:t>
            </a:r>
          </a:p>
          <a:p>
            <a:pPr algn="ctr">
              <a:lnSpc>
                <a:spcPts val="7623"/>
              </a:lnSpc>
            </a:pPr>
            <a:r>
              <a:rPr lang="en-US" sz="6628">
                <a:solidFill>
                  <a:srgbClr val="346C99"/>
                </a:solidFill>
                <a:latin typeface="Poppins Bold"/>
              </a:rPr>
              <a:t>- BMO -</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4899020" y="11022230"/>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5458552" y="953934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grpSp>
        <p:nvGrpSpPr>
          <p:cNvPr id="6" name="Group 6"/>
          <p:cNvGrpSpPr/>
          <p:nvPr/>
        </p:nvGrpSpPr>
        <p:grpSpPr>
          <a:xfrm rot="-8995798">
            <a:off x="-355651" y="912134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5149813" y="-1738765"/>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5506703" y="-114237"/>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28049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478181"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01996"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836" r="-47836"/>
              </a:stretch>
            </a:blipFill>
          </p:spPr>
        </p:sp>
      </p:grpSp>
      <p:sp>
        <p:nvSpPr>
          <p:cNvPr id="21" name="Freeform 21"/>
          <p:cNvSpPr/>
          <p:nvPr/>
        </p:nvSpPr>
        <p:spPr>
          <a:xfrm rot="1792715">
            <a:off x="-615248" y="838449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92182">
            <a:off x="3792011" y="8530453"/>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grpSp>
        <p:nvGrpSpPr>
          <p:cNvPr id="23" name="Group 23"/>
          <p:cNvGrpSpPr/>
          <p:nvPr/>
        </p:nvGrpSpPr>
        <p:grpSpPr>
          <a:xfrm>
            <a:off x="14820010" y="6477451"/>
            <a:ext cx="3167481" cy="272205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95250" cap="sq">
              <a:solidFill>
                <a:srgbClr val="FFA916"/>
              </a:solidFill>
              <a:prstDash val="solid"/>
              <a:miter/>
            </a:ln>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5071831" y="6685035"/>
            <a:ext cx="2663840" cy="2306886"/>
            <a:chOff x="0" y="0"/>
            <a:chExt cx="6350000" cy="5499100"/>
          </a:xfrm>
        </p:grpSpPr>
        <p:sp>
          <p:nvSpPr>
            <p:cNvPr id="27" name="Freeform 27"/>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5"/>
              <a:stretch>
                <a:fillRect t="-7211" b="-7211"/>
              </a:stretch>
            </a:blipFill>
          </p:spPr>
        </p:sp>
      </p:grpSp>
      <p:sp>
        <p:nvSpPr>
          <p:cNvPr id="28" name="TextBox 28"/>
          <p:cNvSpPr txBox="1"/>
          <p:nvPr/>
        </p:nvSpPr>
        <p:spPr>
          <a:xfrm>
            <a:off x="8539751" y="1880674"/>
            <a:ext cx="8723101" cy="5507990"/>
          </a:xfrm>
          <a:prstGeom prst="rect">
            <a:avLst/>
          </a:prstGeom>
        </p:spPr>
        <p:txBody>
          <a:bodyPr lIns="0" tIns="0" rIns="0" bIns="0" rtlCol="0" anchor="t">
            <a:spAutoFit/>
          </a:bodyPr>
          <a:lstStyle/>
          <a:p>
            <a:pPr algn="ctr">
              <a:lnSpc>
                <a:spcPts val="3639"/>
              </a:lnSpc>
            </a:pPr>
            <a:r>
              <a:rPr lang="en-US" sz="2799">
                <a:solidFill>
                  <a:srgbClr val="000000"/>
                </a:solidFill>
                <a:latin typeface="Poppins"/>
              </a:rPr>
              <a:t>Les fonctions de référence évaluent la performance des algorithmes d'optimisation en représentant divers défis : un seul minimum global, plusieurs minima locaux, variables indépendantes ou interdépendantes, et environnements bruités ou de haute dimension. Elles permettent de comparer l'efficacité, la robustesse et la capacité d'exploration des algorithmes.</a:t>
            </a:r>
          </a:p>
          <a:p>
            <a:pPr algn="ctr">
              <a:lnSpc>
                <a:spcPts val="3639"/>
              </a:lnSpc>
            </a:pPr>
            <a:endParaRPr lang="en-US" sz="2799">
              <a:solidFill>
                <a:srgbClr val="000000"/>
              </a:solidFill>
              <a:latin typeface="Poppins"/>
            </a:endParaRPr>
          </a:p>
          <a:p>
            <a:pPr algn="ctr">
              <a:lnSpc>
                <a:spcPts val="3639"/>
              </a:lnSpc>
            </a:pPr>
            <a:endParaRPr lang="en-US" sz="2799">
              <a:solidFill>
                <a:srgbClr val="000000"/>
              </a:solidFill>
              <a:latin typeface="Poppins"/>
            </a:endParaRPr>
          </a:p>
          <a:p>
            <a:pPr algn="just">
              <a:lnSpc>
                <a:spcPts val="3639"/>
              </a:lnSpc>
            </a:pPr>
            <a:endParaRPr lang="en-US" sz="2799">
              <a:solidFill>
                <a:srgbClr val="000000"/>
              </a:solidFill>
              <a:latin typeface="Poppins"/>
            </a:endParaRPr>
          </a:p>
        </p:txBody>
      </p:sp>
      <p:sp>
        <p:nvSpPr>
          <p:cNvPr id="29" name="TextBox 29"/>
          <p:cNvSpPr txBox="1"/>
          <p:nvPr/>
        </p:nvSpPr>
        <p:spPr>
          <a:xfrm>
            <a:off x="8494953" y="920031"/>
            <a:ext cx="9076753" cy="929640"/>
          </a:xfrm>
          <a:prstGeom prst="rect">
            <a:avLst/>
          </a:prstGeom>
        </p:spPr>
        <p:txBody>
          <a:bodyPr lIns="0" tIns="0" rIns="0" bIns="0" rtlCol="0" anchor="t">
            <a:spAutoFit/>
          </a:bodyPr>
          <a:lstStyle/>
          <a:p>
            <a:pPr algn="l">
              <a:lnSpc>
                <a:spcPts val="6780"/>
              </a:lnSpc>
            </a:pPr>
            <a:r>
              <a:rPr lang="en-US" sz="6000" spc="-179">
                <a:solidFill>
                  <a:srgbClr val="000000"/>
                </a:solidFill>
                <a:latin typeface="Poppins Bold"/>
              </a:rPr>
              <a:t>BENCHMARK </a:t>
            </a:r>
            <a:r>
              <a:rPr lang="en-US" sz="6000" spc="-179">
                <a:solidFill>
                  <a:srgbClr val="FFA916"/>
                </a:solidFill>
                <a:latin typeface="Poppins Bold"/>
              </a:rPr>
              <a:t>FUNCTIONS</a:t>
            </a:r>
          </a:p>
        </p:txBody>
      </p:sp>
      <p:sp>
        <p:nvSpPr>
          <p:cNvPr id="30" name="TextBox 30"/>
          <p:cNvSpPr txBox="1"/>
          <p:nvPr/>
        </p:nvSpPr>
        <p:spPr>
          <a:xfrm>
            <a:off x="9144000" y="7584352"/>
            <a:ext cx="5495035" cy="1819910"/>
          </a:xfrm>
          <a:prstGeom prst="rect">
            <a:avLst/>
          </a:prstGeom>
        </p:spPr>
        <p:txBody>
          <a:bodyPr lIns="0" tIns="0" rIns="0" bIns="0" rtlCol="0" anchor="t">
            <a:spAutoFit/>
          </a:bodyPr>
          <a:lstStyle/>
          <a:p>
            <a:pPr algn="l">
              <a:lnSpc>
                <a:spcPts val="2859"/>
              </a:lnSpc>
            </a:pPr>
            <a:r>
              <a:rPr lang="en-US" sz="2199">
                <a:solidFill>
                  <a:srgbClr val="000000"/>
                </a:solidFill>
                <a:latin typeface="Poppins"/>
              </a:rPr>
              <a:t>La fonction Sphere est l'une des fonctions de référence les plus simples et les plus couramment utilisées pour évaluer les algorithmes d'optimisation. </a:t>
            </a:r>
          </a:p>
          <a:p>
            <a:pPr algn="l">
              <a:lnSpc>
                <a:spcPts val="2859"/>
              </a:lnSpc>
            </a:pPr>
            <a:endParaRPr lang="en-US" sz="2199">
              <a:solidFill>
                <a:srgbClr val="000000"/>
              </a:solidFill>
              <a:latin typeface="Poppins"/>
            </a:endParaRPr>
          </a:p>
        </p:txBody>
      </p:sp>
      <p:sp>
        <p:nvSpPr>
          <p:cNvPr id="31" name="TextBox 31"/>
          <p:cNvSpPr txBox="1"/>
          <p:nvPr/>
        </p:nvSpPr>
        <p:spPr>
          <a:xfrm>
            <a:off x="9144000" y="6864547"/>
            <a:ext cx="3968623" cy="586620"/>
          </a:xfrm>
          <a:prstGeom prst="rect">
            <a:avLst/>
          </a:prstGeom>
        </p:spPr>
        <p:txBody>
          <a:bodyPr lIns="0" tIns="0" rIns="0" bIns="0" rtlCol="0" anchor="t">
            <a:spAutoFit/>
          </a:bodyPr>
          <a:lstStyle/>
          <a:p>
            <a:pPr algn="l">
              <a:lnSpc>
                <a:spcPts val="4343"/>
              </a:lnSpc>
            </a:pPr>
            <a:r>
              <a:rPr lang="en-US" sz="3843" spc="-115">
                <a:solidFill>
                  <a:srgbClr val="000000"/>
                </a:solidFill>
                <a:latin typeface="Poppins Bold"/>
              </a:rPr>
              <a:t>SPHERE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1000998" y="11564716"/>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812304" flipV="1">
            <a:off x="-441466" y="10081833"/>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8995798">
            <a:off x="-6255669" y="9663829"/>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998130">
            <a:off x="-11049831" y="-1196280"/>
            <a:ext cx="12822069" cy="690611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8998130">
            <a:off x="-11406722" y="428248"/>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6180511" y="1855154"/>
            <a:ext cx="8743695" cy="7661663"/>
          </a:xfrm>
          <a:custGeom>
            <a:avLst/>
            <a:gdLst/>
            <a:ahLst/>
            <a:cxnLst/>
            <a:rect l="l" t="t" r="r" b="b"/>
            <a:pathLst>
              <a:path w="8743695" h="7661663">
                <a:moveTo>
                  <a:pt x="0" y="0"/>
                </a:moveTo>
                <a:lnTo>
                  <a:pt x="8743694" y="0"/>
                </a:lnTo>
                <a:lnTo>
                  <a:pt x="8743694" y="7661663"/>
                </a:lnTo>
                <a:lnTo>
                  <a:pt x="0" y="7661663"/>
                </a:lnTo>
                <a:lnTo>
                  <a:pt x="0" y="0"/>
                </a:lnTo>
                <a:close/>
              </a:path>
            </a:pathLst>
          </a:custGeom>
          <a:blipFill>
            <a:blip r:embed="rId3"/>
            <a:stretch>
              <a:fillRect/>
            </a:stretch>
          </a:blipFill>
        </p:spPr>
      </p:sp>
      <p:grpSp>
        <p:nvGrpSpPr>
          <p:cNvPr id="16" name="Group 16"/>
          <p:cNvGrpSpPr/>
          <p:nvPr/>
        </p:nvGrpSpPr>
        <p:grpSpPr>
          <a:xfrm>
            <a:off x="-5421837" y="1481566"/>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92182">
            <a:off x="-2108007" y="9072938"/>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sp>
        <p:nvSpPr>
          <p:cNvPr id="20" name="Freeform 20"/>
          <p:cNvSpPr/>
          <p:nvPr/>
        </p:nvSpPr>
        <p:spPr>
          <a:xfrm>
            <a:off x="3129710" y="2353381"/>
            <a:ext cx="3764335" cy="3775811"/>
          </a:xfrm>
          <a:custGeom>
            <a:avLst/>
            <a:gdLst/>
            <a:ahLst/>
            <a:cxnLst/>
            <a:rect l="l" t="t" r="r" b="b"/>
            <a:pathLst>
              <a:path w="3764335" h="3775811">
                <a:moveTo>
                  <a:pt x="0" y="0"/>
                </a:moveTo>
                <a:lnTo>
                  <a:pt x="3764334" y="0"/>
                </a:lnTo>
                <a:lnTo>
                  <a:pt x="3764334" y="3775811"/>
                </a:lnTo>
                <a:lnTo>
                  <a:pt x="0" y="3775811"/>
                </a:lnTo>
                <a:lnTo>
                  <a:pt x="0" y="0"/>
                </a:lnTo>
                <a:close/>
              </a:path>
            </a:pathLst>
          </a:custGeom>
          <a:blipFill>
            <a:blip r:embed="rId4"/>
            <a:stretch>
              <a:fillRect/>
            </a:stretch>
          </a:blipFill>
        </p:spPr>
      </p:sp>
      <p:sp>
        <p:nvSpPr>
          <p:cNvPr id="21" name="Freeform 21"/>
          <p:cNvSpPr/>
          <p:nvPr/>
        </p:nvSpPr>
        <p:spPr>
          <a:xfrm>
            <a:off x="8168994" y="2256778"/>
            <a:ext cx="3956952" cy="3969016"/>
          </a:xfrm>
          <a:custGeom>
            <a:avLst/>
            <a:gdLst/>
            <a:ahLst/>
            <a:cxnLst/>
            <a:rect l="l" t="t" r="r" b="b"/>
            <a:pathLst>
              <a:path w="3956952" h="3969016">
                <a:moveTo>
                  <a:pt x="0" y="0"/>
                </a:moveTo>
                <a:lnTo>
                  <a:pt x="3956953" y="0"/>
                </a:lnTo>
                <a:lnTo>
                  <a:pt x="3956953" y="3969017"/>
                </a:lnTo>
                <a:lnTo>
                  <a:pt x="0" y="3969017"/>
                </a:lnTo>
                <a:lnTo>
                  <a:pt x="0" y="0"/>
                </a:lnTo>
                <a:close/>
              </a:path>
            </a:pathLst>
          </a:custGeom>
          <a:blipFill>
            <a:blip r:embed="rId5"/>
            <a:stretch>
              <a:fillRect/>
            </a:stretch>
          </a:blipFill>
        </p:spPr>
      </p:sp>
      <p:sp>
        <p:nvSpPr>
          <p:cNvPr id="22" name="Freeform 22"/>
          <p:cNvSpPr/>
          <p:nvPr/>
        </p:nvSpPr>
        <p:spPr>
          <a:xfrm>
            <a:off x="13402297" y="2353381"/>
            <a:ext cx="3857003" cy="3916525"/>
          </a:xfrm>
          <a:custGeom>
            <a:avLst/>
            <a:gdLst/>
            <a:ahLst/>
            <a:cxnLst/>
            <a:rect l="l" t="t" r="r" b="b"/>
            <a:pathLst>
              <a:path w="3857003" h="3916525">
                <a:moveTo>
                  <a:pt x="0" y="0"/>
                </a:moveTo>
                <a:lnTo>
                  <a:pt x="3857003" y="0"/>
                </a:lnTo>
                <a:lnTo>
                  <a:pt x="3857003" y="3916525"/>
                </a:lnTo>
                <a:lnTo>
                  <a:pt x="0" y="3916525"/>
                </a:lnTo>
                <a:lnTo>
                  <a:pt x="0" y="0"/>
                </a:lnTo>
                <a:close/>
              </a:path>
            </a:pathLst>
          </a:custGeom>
          <a:blipFill>
            <a:blip r:embed="rId6"/>
            <a:stretch>
              <a:fillRect/>
            </a:stretch>
          </a:blipFill>
        </p:spPr>
      </p:sp>
      <p:sp>
        <p:nvSpPr>
          <p:cNvPr id="23" name="Freeform 23"/>
          <p:cNvSpPr/>
          <p:nvPr/>
        </p:nvSpPr>
        <p:spPr>
          <a:xfrm>
            <a:off x="6282897" y="6345636"/>
            <a:ext cx="3772195" cy="3854199"/>
          </a:xfrm>
          <a:custGeom>
            <a:avLst/>
            <a:gdLst/>
            <a:ahLst/>
            <a:cxnLst/>
            <a:rect l="l" t="t" r="r" b="b"/>
            <a:pathLst>
              <a:path w="3772195" h="3854199">
                <a:moveTo>
                  <a:pt x="0" y="0"/>
                </a:moveTo>
                <a:lnTo>
                  <a:pt x="3772195" y="0"/>
                </a:lnTo>
                <a:lnTo>
                  <a:pt x="3772195" y="3854199"/>
                </a:lnTo>
                <a:lnTo>
                  <a:pt x="0" y="3854199"/>
                </a:lnTo>
                <a:lnTo>
                  <a:pt x="0" y="0"/>
                </a:lnTo>
                <a:close/>
              </a:path>
            </a:pathLst>
          </a:custGeom>
          <a:blipFill>
            <a:blip r:embed="rId7"/>
            <a:stretch>
              <a:fillRect/>
            </a:stretch>
          </a:blipFill>
        </p:spPr>
      </p:sp>
      <p:sp>
        <p:nvSpPr>
          <p:cNvPr id="24" name="Freeform 24"/>
          <p:cNvSpPr/>
          <p:nvPr/>
        </p:nvSpPr>
        <p:spPr>
          <a:xfrm>
            <a:off x="11518087" y="6225795"/>
            <a:ext cx="3768420" cy="3838422"/>
          </a:xfrm>
          <a:custGeom>
            <a:avLst/>
            <a:gdLst/>
            <a:ahLst/>
            <a:cxnLst/>
            <a:rect l="l" t="t" r="r" b="b"/>
            <a:pathLst>
              <a:path w="3768420" h="3838422">
                <a:moveTo>
                  <a:pt x="0" y="0"/>
                </a:moveTo>
                <a:lnTo>
                  <a:pt x="3768420" y="0"/>
                </a:lnTo>
                <a:lnTo>
                  <a:pt x="3768420" y="3838421"/>
                </a:lnTo>
                <a:lnTo>
                  <a:pt x="0" y="3838421"/>
                </a:lnTo>
                <a:lnTo>
                  <a:pt x="0" y="0"/>
                </a:lnTo>
                <a:close/>
              </a:path>
            </a:pathLst>
          </a:custGeom>
          <a:blipFill>
            <a:blip r:embed="rId8"/>
            <a:stretch>
              <a:fillRect/>
            </a:stretch>
          </a:blipFill>
        </p:spPr>
      </p:sp>
      <p:sp>
        <p:nvSpPr>
          <p:cNvPr id="25" name="TextBox 25"/>
          <p:cNvSpPr txBox="1"/>
          <p:nvPr/>
        </p:nvSpPr>
        <p:spPr>
          <a:xfrm>
            <a:off x="4249106" y="551926"/>
            <a:ext cx="11192729" cy="929640"/>
          </a:xfrm>
          <a:prstGeom prst="rect">
            <a:avLst/>
          </a:prstGeom>
        </p:spPr>
        <p:txBody>
          <a:bodyPr lIns="0" tIns="0" rIns="0" bIns="0" rtlCol="0" anchor="t">
            <a:spAutoFit/>
          </a:bodyPr>
          <a:lstStyle/>
          <a:p>
            <a:pPr algn="ctr">
              <a:lnSpc>
                <a:spcPts val="6780"/>
              </a:lnSpc>
            </a:pPr>
            <a:r>
              <a:rPr lang="en-US" sz="6000" spc="-179">
                <a:solidFill>
                  <a:srgbClr val="024A59"/>
                </a:solidFill>
                <a:latin typeface="Poppins Bold"/>
              </a:rPr>
              <a:t>EX</a:t>
            </a:r>
            <a:r>
              <a:rPr lang="en-US" sz="6000" spc="-179">
                <a:solidFill>
                  <a:srgbClr val="000000"/>
                </a:solidFill>
                <a:latin typeface="Poppins Bold"/>
              </a:rPr>
              <a:t> : </a:t>
            </a:r>
            <a:r>
              <a:rPr lang="en-US" sz="6000" spc="-179">
                <a:solidFill>
                  <a:srgbClr val="FFA916"/>
                </a:solidFill>
                <a:latin typeface="Poppins Bold"/>
              </a:rPr>
              <a:t>BENCHMARK</a:t>
            </a:r>
            <a:r>
              <a:rPr lang="en-US" sz="6000" spc="-179">
                <a:solidFill>
                  <a:srgbClr val="000000"/>
                </a:solidFill>
                <a:latin typeface="Poppins Bold"/>
              </a:rPr>
              <a:t> FUNCTIONS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28700" y="3146299"/>
            <a:ext cx="6012681" cy="6112001"/>
          </a:xfrm>
          <a:custGeom>
            <a:avLst/>
            <a:gdLst/>
            <a:ahLst/>
            <a:cxnLst/>
            <a:rect l="l" t="t" r="r" b="b"/>
            <a:pathLst>
              <a:path w="6012681" h="6112001">
                <a:moveTo>
                  <a:pt x="0" y="0"/>
                </a:moveTo>
                <a:lnTo>
                  <a:pt x="6012681" y="0"/>
                </a:lnTo>
                <a:lnTo>
                  <a:pt x="6012681" y="6112001"/>
                </a:lnTo>
                <a:lnTo>
                  <a:pt x="0" y="6112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270693" y="5428771"/>
            <a:ext cx="1596517" cy="1390966"/>
          </a:xfrm>
          <a:custGeom>
            <a:avLst/>
            <a:gdLst/>
            <a:ahLst/>
            <a:cxnLst/>
            <a:rect l="l" t="t" r="r" b="b"/>
            <a:pathLst>
              <a:path w="1596517" h="1390966">
                <a:moveTo>
                  <a:pt x="0" y="0"/>
                </a:moveTo>
                <a:lnTo>
                  <a:pt x="1596517" y="0"/>
                </a:lnTo>
                <a:lnTo>
                  <a:pt x="1596517" y="1390966"/>
                </a:lnTo>
                <a:lnTo>
                  <a:pt x="0" y="1390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8652563" y="3701306"/>
            <a:ext cx="1512484" cy="12997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652563" y="5515447"/>
            <a:ext cx="1512484" cy="1299791"/>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652563" y="7333778"/>
            <a:ext cx="1512484" cy="1299791"/>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5205667" y="4079839"/>
            <a:ext cx="867674" cy="867674"/>
          </a:xfrm>
          <a:custGeom>
            <a:avLst/>
            <a:gdLst/>
            <a:ahLst/>
            <a:cxnLst/>
            <a:rect l="l" t="t" r="r" b="b"/>
            <a:pathLst>
              <a:path w="867674" h="867674">
                <a:moveTo>
                  <a:pt x="0" y="0"/>
                </a:moveTo>
                <a:lnTo>
                  <a:pt x="867674" y="0"/>
                </a:lnTo>
                <a:lnTo>
                  <a:pt x="867674" y="867674"/>
                </a:lnTo>
                <a:lnTo>
                  <a:pt x="0" y="8676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5722398" y="5816791"/>
            <a:ext cx="1172650" cy="771017"/>
          </a:xfrm>
          <a:custGeom>
            <a:avLst/>
            <a:gdLst/>
            <a:ahLst/>
            <a:cxnLst/>
            <a:rect l="l" t="t" r="r" b="b"/>
            <a:pathLst>
              <a:path w="1172650" h="771017">
                <a:moveTo>
                  <a:pt x="0" y="0"/>
                </a:moveTo>
                <a:lnTo>
                  <a:pt x="1172649" y="0"/>
                </a:lnTo>
                <a:lnTo>
                  <a:pt x="1172649" y="771017"/>
                </a:lnTo>
                <a:lnTo>
                  <a:pt x="0" y="771017"/>
                </a:lnTo>
                <a:lnTo>
                  <a:pt x="0" y="0"/>
                </a:lnTo>
                <a:close/>
              </a:path>
            </a:pathLst>
          </a:custGeom>
          <a:blipFill>
            <a:blip r:embed="rId10"/>
            <a:stretch>
              <a:fillRect/>
            </a:stretch>
          </a:blipFill>
        </p:spPr>
      </p:sp>
      <p:sp>
        <p:nvSpPr>
          <p:cNvPr id="23" name="Freeform 23"/>
          <p:cNvSpPr/>
          <p:nvPr/>
        </p:nvSpPr>
        <p:spPr>
          <a:xfrm>
            <a:off x="5060337" y="7373301"/>
            <a:ext cx="845993" cy="995286"/>
          </a:xfrm>
          <a:custGeom>
            <a:avLst/>
            <a:gdLst/>
            <a:ahLst/>
            <a:cxnLst/>
            <a:rect l="l" t="t" r="r" b="b"/>
            <a:pathLst>
              <a:path w="845993" h="995286">
                <a:moveTo>
                  <a:pt x="0" y="0"/>
                </a:moveTo>
                <a:lnTo>
                  <a:pt x="845993" y="0"/>
                </a:lnTo>
                <a:lnTo>
                  <a:pt x="845993" y="995286"/>
                </a:lnTo>
                <a:lnTo>
                  <a:pt x="0" y="9952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TextBox 24"/>
          <p:cNvSpPr txBox="1"/>
          <p:nvPr/>
        </p:nvSpPr>
        <p:spPr>
          <a:xfrm>
            <a:off x="2952145" y="545974"/>
            <a:ext cx="12383709" cy="1828800"/>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RÉSULTATS DE BMO </a:t>
            </a:r>
          </a:p>
          <a:p>
            <a:pPr algn="ctr">
              <a:lnSpc>
                <a:spcPts val="6900"/>
              </a:lnSpc>
            </a:pPr>
            <a:r>
              <a:rPr lang="en-US" sz="6000">
                <a:solidFill>
                  <a:srgbClr val="000000"/>
                </a:solidFill>
                <a:latin typeface="Poppins Bold"/>
              </a:rPr>
              <a:t>SUR LA </a:t>
            </a:r>
            <a:r>
              <a:rPr lang="en-US" sz="6000">
                <a:solidFill>
                  <a:srgbClr val="FFA916"/>
                </a:solidFill>
                <a:latin typeface="Poppins Bold"/>
              </a:rPr>
              <a:t>FONCTION SPHERE</a:t>
            </a:r>
          </a:p>
        </p:txBody>
      </p:sp>
      <p:sp>
        <p:nvSpPr>
          <p:cNvPr id="25" name="TextBox 25"/>
          <p:cNvSpPr txBox="1"/>
          <p:nvPr/>
        </p:nvSpPr>
        <p:spPr>
          <a:xfrm>
            <a:off x="10474665" y="3702953"/>
            <a:ext cx="6784635"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1</a:t>
            </a:r>
          </a:p>
        </p:txBody>
      </p:sp>
      <p:sp>
        <p:nvSpPr>
          <p:cNvPr id="26" name="TextBox 26"/>
          <p:cNvSpPr txBox="1"/>
          <p:nvPr/>
        </p:nvSpPr>
        <p:spPr>
          <a:xfrm>
            <a:off x="9014682" y="3807890"/>
            <a:ext cx="788247"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01</a:t>
            </a:r>
          </a:p>
        </p:txBody>
      </p:sp>
      <p:sp>
        <p:nvSpPr>
          <p:cNvPr id="27" name="TextBox 27"/>
          <p:cNvSpPr txBox="1"/>
          <p:nvPr/>
        </p:nvSpPr>
        <p:spPr>
          <a:xfrm>
            <a:off x="8799430" y="5622031"/>
            <a:ext cx="121875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02</a:t>
            </a:r>
          </a:p>
        </p:txBody>
      </p:sp>
      <p:sp>
        <p:nvSpPr>
          <p:cNvPr id="28" name="TextBox 28"/>
          <p:cNvSpPr txBox="1"/>
          <p:nvPr/>
        </p:nvSpPr>
        <p:spPr>
          <a:xfrm>
            <a:off x="8858810" y="7434364"/>
            <a:ext cx="1099992" cy="934224"/>
          </a:xfrm>
          <a:prstGeom prst="rect">
            <a:avLst/>
          </a:prstGeom>
        </p:spPr>
        <p:txBody>
          <a:bodyPr lIns="0" tIns="0" rIns="0" bIns="0" rtlCol="0" anchor="t">
            <a:spAutoFit/>
          </a:bodyPr>
          <a:lstStyle/>
          <a:p>
            <a:pPr algn="ctr">
              <a:lnSpc>
                <a:spcPts val="7182"/>
              </a:lnSpc>
              <a:spcBef>
                <a:spcPct val="0"/>
              </a:spcBef>
            </a:pPr>
            <a:r>
              <a:rPr lang="en-US" sz="5130">
                <a:solidFill>
                  <a:srgbClr val="FFFFFF"/>
                </a:solidFill>
                <a:latin typeface="Poppins Bold"/>
              </a:rPr>
              <a:t>03</a:t>
            </a:r>
          </a:p>
        </p:txBody>
      </p:sp>
      <p:sp>
        <p:nvSpPr>
          <p:cNvPr id="29" name="TextBox 29"/>
          <p:cNvSpPr txBox="1"/>
          <p:nvPr/>
        </p:nvSpPr>
        <p:spPr>
          <a:xfrm>
            <a:off x="10474665" y="5554051"/>
            <a:ext cx="6784635"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2</a:t>
            </a:r>
          </a:p>
        </p:txBody>
      </p:sp>
      <p:sp>
        <p:nvSpPr>
          <p:cNvPr id="30" name="TextBox 30"/>
          <p:cNvSpPr txBox="1"/>
          <p:nvPr/>
        </p:nvSpPr>
        <p:spPr>
          <a:xfrm>
            <a:off x="10474665" y="7335424"/>
            <a:ext cx="8123758" cy="551088"/>
          </a:xfrm>
          <a:prstGeom prst="rect">
            <a:avLst/>
          </a:prstGeom>
        </p:spPr>
        <p:txBody>
          <a:bodyPr lIns="0" tIns="0" rIns="0" bIns="0" rtlCol="0" anchor="t">
            <a:spAutoFit/>
          </a:bodyPr>
          <a:lstStyle/>
          <a:p>
            <a:pPr algn="l">
              <a:lnSpc>
                <a:spcPts val="4275"/>
              </a:lnSpc>
              <a:spcBef>
                <a:spcPct val="0"/>
              </a:spcBef>
            </a:pPr>
            <a:r>
              <a:rPr lang="en-US" sz="3053">
                <a:solidFill>
                  <a:srgbClr val="000000"/>
                </a:solidFill>
                <a:latin typeface="Poppins Bold"/>
              </a:rPr>
              <a:t>RÉSULTAT 3</a:t>
            </a:r>
          </a:p>
        </p:txBody>
      </p:sp>
      <p:sp>
        <p:nvSpPr>
          <p:cNvPr id="31" name="TextBox 31"/>
          <p:cNvSpPr txBox="1"/>
          <p:nvPr/>
        </p:nvSpPr>
        <p:spPr>
          <a:xfrm>
            <a:off x="10474665" y="4361276"/>
            <a:ext cx="7189754" cy="285750"/>
          </a:xfrm>
          <a:prstGeom prst="rect">
            <a:avLst/>
          </a:prstGeom>
        </p:spPr>
        <p:txBody>
          <a:bodyPr lIns="0" tIns="0" rIns="0" bIns="0" rtlCol="0" anchor="t">
            <a:spAutoFit/>
          </a:bodyPr>
          <a:lstStyle/>
          <a:p>
            <a:pPr algn="l">
              <a:lnSpc>
                <a:spcPts val="2160"/>
              </a:lnSpc>
            </a:pPr>
            <a:r>
              <a:rPr lang="en-US" sz="1800">
                <a:solidFill>
                  <a:srgbClr val="000000"/>
                </a:solidFill>
                <a:latin typeface="Poppins"/>
              </a:rPr>
              <a:t>La meilleure fitness obtenue est de 1.544783473284878e-08</a:t>
            </a:r>
          </a:p>
        </p:txBody>
      </p:sp>
      <p:sp>
        <p:nvSpPr>
          <p:cNvPr id="32" name="TextBox 32"/>
          <p:cNvSpPr txBox="1"/>
          <p:nvPr/>
        </p:nvSpPr>
        <p:spPr>
          <a:xfrm>
            <a:off x="10474665" y="6212374"/>
            <a:ext cx="7189754" cy="285750"/>
          </a:xfrm>
          <a:prstGeom prst="rect">
            <a:avLst/>
          </a:prstGeom>
        </p:spPr>
        <p:txBody>
          <a:bodyPr lIns="0" tIns="0" rIns="0" bIns="0" rtlCol="0" anchor="t">
            <a:spAutoFit/>
          </a:bodyPr>
          <a:lstStyle/>
          <a:p>
            <a:pPr algn="just">
              <a:lnSpc>
                <a:spcPts val="2160"/>
              </a:lnSpc>
            </a:pPr>
            <a:r>
              <a:rPr lang="en-US" sz="1800">
                <a:solidFill>
                  <a:srgbClr val="000000"/>
                </a:solidFill>
                <a:latin typeface="Poppins"/>
              </a:rPr>
              <a:t>La meilleure fitness obtenue est de 1.3964663859331962e-14</a:t>
            </a:r>
          </a:p>
        </p:txBody>
      </p:sp>
      <p:sp>
        <p:nvSpPr>
          <p:cNvPr id="33" name="TextBox 33"/>
          <p:cNvSpPr txBox="1"/>
          <p:nvPr/>
        </p:nvSpPr>
        <p:spPr>
          <a:xfrm>
            <a:off x="10474665" y="7993747"/>
            <a:ext cx="7594873" cy="285750"/>
          </a:xfrm>
          <a:prstGeom prst="rect">
            <a:avLst/>
          </a:prstGeom>
        </p:spPr>
        <p:txBody>
          <a:bodyPr lIns="0" tIns="0" rIns="0" bIns="0" rtlCol="0" anchor="t">
            <a:spAutoFit/>
          </a:bodyPr>
          <a:lstStyle/>
          <a:p>
            <a:pPr algn="l">
              <a:lnSpc>
                <a:spcPts val="2160"/>
              </a:lnSpc>
            </a:pPr>
            <a:r>
              <a:rPr lang="en-US" sz="1800">
                <a:solidFill>
                  <a:srgbClr val="000000"/>
                </a:solidFill>
                <a:latin typeface="Poppins"/>
              </a:rPr>
              <a:t>La meilleure fitness obtenue est de 8.277872618250675e-33</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589105" y="2097276"/>
            <a:ext cx="13109790" cy="7865874"/>
          </a:xfrm>
          <a:custGeom>
            <a:avLst/>
            <a:gdLst/>
            <a:ahLst/>
            <a:cxnLst/>
            <a:rect l="l" t="t" r="r" b="b"/>
            <a:pathLst>
              <a:path w="13109790" h="7865874">
                <a:moveTo>
                  <a:pt x="0" y="0"/>
                </a:moveTo>
                <a:lnTo>
                  <a:pt x="13109790" y="0"/>
                </a:lnTo>
                <a:lnTo>
                  <a:pt x="13109790" y="7865874"/>
                </a:lnTo>
                <a:lnTo>
                  <a:pt x="0" y="7865874"/>
                </a:lnTo>
                <a:lnTo>
                  <a:pt x="0" y="0"/>
                </a:lnTo>
                <a:close/>
              </a:path>
            </a:pathLst>
          </a:custGeom>
          <a:blipFill>
            <a:blip r:embed="rId4"/>
            <a:stretch>
              <a:fillRect/>
            </a:stretch>
          </a:blipFill>
        </p:spPr>
      </p:sp>
      <p:sp>
        <p:nvSpPr>
          <p:cNvPr id="11" name="TextBox 11"/>
          <p:cNvSpPr txBox="1"/>
          <p:nvPr/>
        </p:nvSpPr>
        <p:spPr>
          <a:xfrm>
            <a:off x="2952145" y="545974"/>
            <a:ext cx="12383709" cy="1828800"/>
          </a:xfrm>
          <a:prstGeom prst="rect">
            <a:avLst/>
          </a:prstGeom>
        </p:spPr>
        <p:txBody>
          <a:bodyPr lIns="0" tIns="0" rIns="0" bIns="0" rtlCol="0" anchor="t">
            <a:spAutoFit/>
          </a:bodyPr>
          <a:lstStyle/>
          <a:p>
            <a:pPr algn="ctr">
              <a:lnSpc>
                <a:spcPts val="6900"/>
              </a:lnSpc>
            </a:pPr>
            <a:r>
              <a:rPr lang="en-US" sz="6000">
                <a:solidFill>
                  <a:srgbClr val="000000"/>
                </a:solidFill>
                <a:latin typeface="Poppins Bold"/>
              </a:rPr>
              <a:t>RÉSULTATS DE </a:t>
            </a:r>
            <a:r>
              <a:rPr lang="en-US" sz="6000">
                <a:solidFill>
                  <a:srgbClr val="FFA916"/>
                </a:solidFill>
                <a:latin typeface="Poppins Bold"/>
              </a:rPr>
              <a:t>BMO</a:t>
            </a:r>
          </a:p>
          <a:p>
            <a:pPr algn="ctr">
              <a:lnSpc>
                <a:spcPts val="6900"/>
              </a:lnSpc>
            </a:pPr>
            <a:r>
              <a:rPr lang="en-US" sz="6000">
                <a:solidFill>
                  <a:srgbClr val="000000"/>
                </a:solidFill>
                <a:latin typeface="Poppins Bold"/>
              </a:rPr>
              <a:t>SUR LA </a:t>
            </a:r>
            <a:r>
              <a:rPr lang="en-US" sz="6000">
                <a:solidFill>
                  <a:srgbClr val="024A59"/>
                </a:solidFill>
                <a:latin typeface="Poppins Bold"/>
              </a:rPr>
              <a:t>FONCTION SPHERE</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310</Words>
  <Application>Microsoft Office PowerPoint</Application>
  <PresentationFormat>Personnalisé</PresentationFormat>
  <Paragraphs>41</Paragraphs>
  <Slides>9</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Poppins Bold</vt:lpstr>
      <vt:lpstr>Poppins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Orange Modern Professional Enterprise Resource Planning Presentation</dc:title>
  <cp:lastModifiedBy>Omar Nouih</cp:lastModifiedBy>
  <cp:revision>2</cp:revision>
  <dcterms:created xsi:type="dcterms:W3CDTF">2006-08-16T00:00:00Z</dcterms:created>
  <dcterms:modified xsi:type="dcterms:W3CDTF">2024-06-29T10:32:19Z</dcterms:modified>
  <dc:identifier>DAGJQfFxc14</dc:identifier>
</cp:coreProperties>
</file>